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60" r:id="rId4"/>
    <p:sldId id="261" r:id="rId5"/>
    <p:sldId id="265" r:id="rId6"/>
    <p:sldId id="264" r:id="rId7"/>
    <p:sldId id="258" r:id="rId8"/>
    <p:sldId id="259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A53010"/>
    <a:srgbClr val="6AA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5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68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522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69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2672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567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39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662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4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7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9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4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0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34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7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0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53DD17-F933-48B7-9437-4FC32987A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1581604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it-IT" dirty="0"/>
              <a:t>CMOS </a:t>
            </a:r>
            <a:br>
              <a:rPr lang="it-IT" dirty="0"/>
            </a:br>
            <a:r>
              <a:rPr lang="it-IT" dirty="0"/>
              <a:t>folded-cascode</a:t>
            </a:r>
            <a:br>
              <a:rPr lang="it-IT" dirty="0"/>
            </a:br>
            <a:r>
              <a:rPr lang="it-IT" dirty="0"/>
              <a:t>OTA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15D33E0-E849-49BE-8826-480FA18A77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Anfuso Emanuele</a:t>
            </a:r>
          </a:p>
          <a:p>
            <a:r>
              <a:rPr lang="it-IT" dirty="0"/>
              <a:t>Caligiuri Alessio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B736154-03B2-4124-A559-378215C1A92A}"/>
              </a:ext>
            </a:extLst>
          </p:cNvPr>
          <p:cNvSpPr txBox="1"/>
          <p:nvPr/>
        </p:nvSpPr>
        <p:spPr>
          <a:xfrm>
            <a:off x="2589212" y="4126216"/>
            <a:ext cx="891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Tecnologia AMS 0.35 µm</a:t>
            </a:r>
          </a:p>
        </p:txBody>
      </p:sp>
    </p:spTree>
    <p:extLst>
      <p:ext uri="{BB962C8B-B14F-4D97-AF65-F5344CB8AC3E}">
        <p14:creationId xmlns:p14="http://schemas.microsoft.com/office/powerpoint/2010/main" val="238051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E2A7-2488-426B-B204-7B47FB71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Transconduttanza g</a:t>
            </a:r>
            <a:r>
              <a:rPr lang="it-IT" baseline="-25000" dirty="0"/>
              <a:t>m</a:t>
            </a:r>
            <a:r>
              <a:rPr lang="it-IT" dirty="0"/>
              <a:t> PMOS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B893A5E-0554-4BA7-80AD-6257FBE55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746338"/>
            <a:ext cx="8737845" cy="3195969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588D14-6832-485F-839E-B484B69E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019" y="908334"/>
            <a:ext cx="2840397" cy="144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7C61C9A5-E1FD-4C73-B3C4-503080C960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7C61C9A5-E1FD-4C73-B3C4-503080C96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8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0238E7-CC2E-4D15-9F42-EEBCD5D6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OTA </a:t>
            </a:r>
            <a:r>
              <a:rPr lang="it-IT" dirty="0" err="1"/>
              <a:t>folded-cascode</a:t>
            </a:r>
            <a:r>
              <a:rPr lang="it-IT" dirty="0"/>
              <a:t>: schema di principio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9169F110-E710-4F0D-A9FA-4F0771F30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7849" y="2010769"/>
            <a:ext cx="6161837" cy="4308143"/>
          </a:xfrm>
        </p:spPr>
      </p:pic>
    </p:spTree>
    <p:extLst>
      <p:ext uri="{BB962C8B-B14F-4D97-AF65-F5344CB8AC3E}">
        <p14:creationId xmlns:p14="http://schemas.microsoft.com/office/powerpoint/2010/main" val="312796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FF3C4-CD88-4FC6-805F-EDB9FBAC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completo del circuito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BF0EA12E-362E-4D22-A667-72EC32F4A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973652"/>
            <a:ext cx="8915400" cy="3754909"/>
          </a:xfr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D0B46E1-3310-43CA-9FB4-E4C4C03A0EB7}"/>
              </a:ext>
            </a:extLst>
          </p:cNvPr>
          <p:cNvSpPr txBox="1">
            <a:spLocks/>
          </p:cNvSpPr>
          <p:nvPr/>
        </p:nvSpPr>
        <p:spPr>
          <a:xfrm>
            <a:off x="2589212" y="1264555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Alimentazione singola 0 – 3.3 V</a:t>
            </a:r>
          </a:p>
          <a:p>
            <a:r>
              <a:rPr lang="it-IT" dirty="0"/>
              <a:t>Generatori di corrente realizzati con specchi di corrente MOS</a:t>
            </a:r>
          </a:p>
          <a:p>
            <a:r>
              <a:rPr lang="it-IT" dirty="0"/>
              <a:t>Bulk degli NMOS collegati a massa</a:t>
            </a:r>
          </a:p>
          <a:p>
            <a:r>
              <a:rPr lang="it-IT" dirty="0"/>
              <a:t>Bulk dei PMOS collegati a +V</a:t>
            </a:r>
            <a:r>
              <a:rPr lang="it-IT" baseline="-25000" dirty="0"/>
              <a:t>DD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958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5E3A4-5848-4648-9C4D-373CD2C5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Grandezze caratteristiche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A9570D-17DB-4FFE-8203-25E79B8A1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Guadagno di modo differenziale in bassa frequenza</a:t>
            </a:r>
          </a:p>
          <a:p>
            <a:r>
              <a:rPr lang="it-IT" dirty="0"/>
              <a:t>Risposta in frequenza</a:t>
            </a:r>
          </a:p>
          <a:p>
            <a:r>
              <a:rPr lang="it-IT" dirty="0"/>
              <a:t>Slew rate</a:t>
            </a:r>
          </a:p>
          <a:p>
            <a:r>
              <a:rPr lang="it-IT" dirty="0"/>
              <a:t>Dinamica di ingresso e di uscita</a:t>
            </a:r>
          </a:p>
        </p:txBody>
      </p:sp>
    </p:spTree>
    <p:extLst>
      <p:ext uri="{BB962C8B-B14F-4D97-AF65-F5344CB8AC3E}">
        <p14:creationId xmlns:p14="http://schemas.microsoft.com/office/powerpoint/2010/main" val="259809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45648-2946-485A-A3A9-B154111C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Guadagno di modo differenziale in </a:t>
            </a:r>
            <a:r>
              <a:rPr lang="it-IT" dirty="0" err="1"/>
              <a:t>b.f</a:t>
            </a:r>
            <a:r>
              <a:rPr lang="it-IT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97639BF-9B33-4508-B468-F2DA2DA9F5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904999"/>
                <a:ext cx="9104024" cy="45235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it-IT" sz="2000" b="0" dirty="0">
                    <a:ea typeface="Cambria Math" panose="02040503050406030204" pitchFamily="18" charset="0"/>
                  </a:rPr>
                  <a:t>  </a:t>
                </a:r>
                <a:endParaRPr lang="it-IT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sz="2000" b="0" dirty="0">
                    <a:ea typeface="Cambria Math" panose="02040503050406030204" pitchFamily="18" charset="0"/>
                  </a:rPr>
                  <a:t> </a:t>
                </a:r>
                <a:r>
                  <a:rPr lang="it-IT" b="0" dirty="0">
                    <a:ea typeface="Cambria Math" panose="02040503050406030204" pitchFamily="18" charset="0"/>
                  </a:rPr>
                  <a:t>(MOS della coppia differenziale)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∕∕</m:t>
                            </m:r>
                            <m:sSub>
                              <m:sSubPr>
                                <m:ctrlPr>
                                  <a:rPr lang="it-IT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∕∕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sub>
                        </m:s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</m:oMath>
                </a14:m>
                <a:endParaRPr lang="it-IT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sub>
                        </m:sSub>
                      </m:den>
                    </m:f>
                  </m:oMath>
                </a14:m>
                <a:endParaRPr lang="it-IT" sz="2000" dirty="0"/>
              </a:p>
              <a:p>
                <a:r>
                  <a:rPr lang="it-IT" dirty="0"/>
                  <a:t>Posto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b="0" dirty="0">
                    <a:latin typeface="Cambria Math" panose="02040503050406030204" pitchFamily="18" charset="0"/>
                  </a:rPr>
                  <a:t>e V</a:t>
                </a:r>
                <a:r>
                  <a:rPr lang="it-IT" b="0" baseline="-25000" dirty="0">
                    <a:latin typeface="Cambria Math" panose="02040503050406030204" pitchFamily="18" charset="0"/>
                  </a:rPr>
                  <a:t>A </a:t>
                </a:r>
                <a:r>
                  <a:rPr lang="it-IT" b="0" dirty="0">
                    <a:latin typeface="Cambria Math" panose="02040503050406030204" pitchFamily="18" charset="0"/>
                  </a:rPr>
                  <a:t> </a:t>
                </a:r>
                <a:r>
                  <a:rPr lang="it-IT" dirty="0"/>
                  <a:t>uguali per tutti i MOS, si ha:</a:t>
                </a:r>
                <a:br>
                  <a:rPr lang="it-IT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∕∕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f>
                      <m:f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000" b="0" i="1" baseline="-25000" dirty="0">
                  <a:latin typeface="Cambria Math" panose="02040503050406030204" pitchFamily="18" charset="0"/>
                </a:endParaRPr>
              </a:p>
              <a:p>
                <a:r>
                  <a:rPr lang="it-IT" dirty="0"/>
                  <a:t>Posto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𝑂𝑉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r>
                  <a:rPr lang="it-IT" sz="2000" dirty="0"/>
                  <a:t> </a:t>
                </a:r>
                <a:r>
                  <a:rPr lang="it-IT" dirty="0"/>
                  <a:t>si ha:</a:t>
                </a:r>
                <a:br>
                  <a:rPr lang="it-IT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it-IT" sz="200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97639BF-9B33-4508-B468-F2DA2DA9F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904999"/>
                <a:ext cx="9104024" cy="4523509"/>
              </a:xfrm>
              <a:blipFill>
                <a:blip r:embed="rId2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73975B-E4D0-494C-A512-B612A27C1CB3}"/>
                  </a:ext>
                </a:extLst>
              </p:cNvPr>
              <p:cNvSpPr txBox="1"/>
              <p:nvPr/>
            </p:nvSpPr>
            <p:spPr>
              <a:xfrm>
                <a:off x="9310254" y="2890246"/>
                <a:ext cx="2078182" cy="16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br>
                  <a:rPr lang="it-IT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𝑂𝑉</m:t>
                              </m:r>
                            </m:sub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73975B-E4D0-494C-A512-B612A27C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254" y="2890246"/>
                <a:ext cx="2078182" cy="1671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7D99747E-B2D8-4D03-B236-17877F3FDE20}"/>
              </a:ext>
            </a:extLst>
          </p:cNvPr>
          <p:cNvSpPr/>
          <p:nvPr/>
        </p:nvSpPr>
        <p:spPr>
          <a:xfrm>
            <a:off x="8393998" y="1803508"/>
            <a:ext cx="914400" cy="384463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35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8D23B-8120-4424-991D-94A433D0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663CD4-C652-40FF-9F2C-B62E60B69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2554673"/>
          </a:xfrm>
        </p:spPr>
        <p:txBody>
          <a:bodyPr/>
          <a:lstStyle/>
          <a:p>
            <a:r>
              <a:rPr lang="it-IT" dirty="0"/>
              <a:t>Si identifica un polo dominante relativo al nodo di uscita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5B3C379-4268-49EC-80B8-6A7B4E75299F}"/>
                  </a:ext>
                </a:extLst>
              </p:cNvPr>
              <p:cNvSpPr txBox="1"/>
              <p:nvPr/>
            </p:nvSpPr>
            <p:spPr>
              <a:xfrm>
                <a:off x="6414655" y="3086442"/>
                <a:ext cx="5089957" cy="72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000" b="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5B3C379-4268-49EC-80B8-6A7B4E752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655" y="3086442"/>
                <a:ext cx="5089957" cy="722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D7E575EA-2046-4ACA-A214-761AC7FBC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2925" y="4688272"/>
                <a:ext cx="8915400" cy="1414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Se il polo dominante si trova a frequenza sufficientemente bassa (rispetto a tutti gli altri poli), vale: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𝑝𝑑</m:t>
                        </m:r>
                      </m:sub>
                    </m:sSub>
                  </m:oMath>
                </a14:m>
                <a:r>
                  <a:rPr lang="it-IT" dirty="0"/>
                  <a:t> ;        </a:t>
                </a:r>
              </a:p>
              <a:p>
                <a:r>
                  <a:rPr lang="it-IT" dirty="0"/>
                  <a:t>Margine di fase: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𝑃𝑀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=180° −|</m:t>
                    </m:r>
                    <m:r>
                      <m:rPr>
                        <m:nor/>
                      </m:rPr>
                      <a:rPr lang="it-IT" b="1"/>
                      <m:t>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𝑑𝐵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D7E575EA-2046-4ACA-A214-761AC7FB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4688272"/>
                <a:ext cx="8915400" cy="1414655"/>
              </a:xfrm>
              <a:prstGeom prst="rect">
                <a:avLst/>
              </a:prstGeom>
              <a:blipFill>
                <a:blip r:embed="rId3"/>
                <a:stretch>
                  <a:fillRect l="-478" t="-2155" r="-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4A3D7A8B-D002-41ED-86A7-F8F97B2D0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476" y="2518054"/>
            <a:ext cx="3082892" cy="185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1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30E873AF-69ED-4AA4-8EDB-4C7F8EB7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21" y="1539367"/>
            <a:ext cx="6576391" cy="496608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7A44714-A7FF-430D-A83B-A41C6DA3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Slew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051890-C347-4F92-8FC8-65F67137B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𝑆𝑅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C051890-C347-4F92-8FC8-65F67137B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721D2F78-EEF8-4964-B2A0-3A515D4627EC}"/>
              </a:ext>
            </a:extLst>
          </p:cNvPr>
          <p:cNvGrpSpPr/>
          <p:nvPr/>
        </p:nvGrpSpPr>
        <p:grpSpPr>
          <a:xfrm>
            <a:off x="6852948" y="3422732"/>
            <a:ext cx="780907" cy="599678"/>
            <a:chOff x="1995055" y="4158947"/>
            <a:chExt cx="1884218" cy="1752275"/>
          </a:xfrm>
        </p:grpSpPr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EB404CF3-AC2F-417C-B5E4-757F335203A6}"/>
                </a:ext>
              </a:extLst>
            </p:cNvPr>
            <p:cNvCxnSpPr/>
            <p:nvPr/>
          </p:nvCxnSpPr>
          <p:spPr>
            <a:xfrm>
              <a:off x="1995055" y="4158947"/>
              <a:ext cx="1884218" cy="175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F841BDFD-4FC8-4287-983E-FE7A37006705}"/>
                </a:ext>
              </a:extLst>
            </p:cNvPr>
            <p:cNvCxnSpPr/>
            <p:nvPr/>
          </p:nvCxnSpPr>
          <p:spPr>
            <a:xfrm flipV="1">
              <a:off x="2078182" y="4158947"/>
              <a:ext cx="1667352" cy="175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43AFBF6C-4229-4935-9A33-F4A3C8FDF415}"/>
              </a:ext>
            </a:extLst>
          </p:cNvPr>
          <p:cNvGrpSpPr/>
          <p:nvPr/>
        </p:nvGrpSpPr>
        <p:grpSpPr>
          <a:xfrm>
            <a:off x="5924542" y="3902277"/>
            <a:ext cx="296629" cy="381000"/>
            <a:chOff x="7766716" y="512617"/>
            <a:chExt cx="296629" cy="381000"/>
          </a:xfrm>
        </p:grpSpPr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5C5A62E7-28AF-4B87-B555-3A5A4A3D4BD9}"/>
                </a:ext>
              </a:extLst>
            </p:cNvPr>
            <p:cNvSpPr txBox="1"/>
            <p:nvPr/>
          </p:nvSpPr>
          <p:spPr>
            <a:xfrm>
              <a:off x="7766716" y="512617"/>
              <a:ext cx="29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</a:p>
          </p:txBody>
        </p:sp>
        <p:cxnSp>
          <p:nvCxnSpPr>
            <p:cNvPr id="38" name="Connettore 2 37">
              <a:extLst>
                <a:ext uri="{FF2B5EF4-FFF2-40B4-BE49-F238E27FC236}">
                  <a16:creationId xmlns:a16="http://schemas.microsoft.com/office/drawing/2014/main" id="{0A7AFBE8-C075-4E29-BFE8-F1A1C87A29C6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71D53B57-E49A-4C39-8569-D8B7046F8234}"/>
              </a:ext>
            </a:extLst>
          </p:cNvPr>
          <p:cNvGrpSpPr/>
          <p:nvPr/>
        </p:nvGrpSpPr>
        <p:grpSpPr>
          <a:xfrm>
            <a:off x="6886961" y="4562963"/>
            <a:ext cx="296629" cy="381000"/>
            <a:chOff x="7766716" y="512617"/>
            <a:chExt cx="296629" cy="381000"/>
          </a:xfrm>
        </p:grpSpPr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F1E24337-1731-4367-9F1B-3D27772A39BE}"/>
                </a:ext>
              </a:extLst>
            </p:cNvPr>
            <p:cNvSpPr txBox="1"/>
            <p:nvPr/>
          </p:nvSpPr>
          <p:spPr>
            <a:xfrm>
              <a:off x="7766716" y="512617"/>
              <a:ext cx="29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</a:p>
          </p:txBody>
        </p: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605DF780-AA5A-45AF-99D8-57EFEFC7B2E7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1DF9C3F4-8C08-4AE9-BE1A-A3FA6621469B}"/>
              </a:ext>
            </a:extLst>
          </p:cNvPr>
          <p:cNvGrpSpPr/>
          <p:nvPr/>
        </p:nvGrpSpPr>
        <p:grpSpPr>
          <a:xfrm>
            <a:off x="5821357" y="1905000"/>
            <a:ext cx="399814" cy="381000"/>
            <a:chOff x="7766716" y="512617"/>
            <a:chExt cx="427335" cy="381000"/>
          </a:xfrm>
        </p:grpSpPr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5600D95D-0621-41A3-9BC4-ABDE2DD07E18}"/>
                </a:ext>
              </a:extLst>
            </p:cNvPr>
            <p:cNvSpPr txBox="1"/>
            <p:nvPr/>
          </p:nvSpPr>
          <p:spPr>
            <a:xfrm>
              <a:off x="7766716" y="512617"/>
              <a:ext cx="42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4" name="Connettore 2 43">
              <a:extLst>
                <a:ext uri="{FF2B5EF4-FFF2-40B4-BE49-F238E27FC236}">
                  <a16:creationId xmlns:a16="http://schemas.microsoft.com/office/drawing/2014/main" id="{1AD02FEB-BC04-4E5B-95B8-3CF78A726F57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7B2B676C-C27A-480A-802E-34A19E11CE2A}"/>
              </a:ext>
            </a:extLst>
          </p:cNvPr>
          <p:cNvGrpSpPr/>
          <p:nvPr/>
        </p:nvGrpSpPr>
        <p:grpSpPr>
          <a:xfrm>
            <a:off x="7178458" y="1943100"/>
            <a:ext cx="399814" cy="381000"/>
            <a:chOff x="7766716" y="512617"/>
            <a:chExt cx="427335" cy="381000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7481249D-EA7F-4FF1-89A1-3B86E0AB79BE}"/>
                </a:ext>
              </a:extLst>
            </p:cNvPr>
            <p:cNvSpPr txBox="1"/>
            <p:nvPr/>
          </p:nvSpPr>
          <p:spPr>
            <a:xfrm>
              <a:off x="7766716" y="512617"/>
              <a:ext cx="42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D1EA04CB-93A7-4AB6-89DA-09E9173771BF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0B98DD35-10C9-428B-B57C-3B4CCB0258D0}"/>
              </a:ext>
            </a:extLst>
          </p:cNvPr>
          <p:cNvGrpSpPr/>
          <p:nvPr/>
        </p:nvGrpSpPr>
        <p:grpSpPr>
          <a:xfrm>
            <a:off x="8243583" y="2439260"/>
            <a:ext cx="393612" cy="414341"/>
            <a:chOff x="8778098" y="845110"/>
            <a:chExt cx="393612" cy="414341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AA39BA0-1C00-4A3A-AFD9-8A906FE2EF66}"/>
                </a:ext>
              </a:extLst>
            </p:cNvPr>
            <p:cNvSpPr txBox="1"/>
            <p:nvPr/>
          </p:nvSpPr>
          <p:spPr>
            <a:xfrm>
              <a:off x="8778098" y="845110"/>
              <a:ext cx="393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</a:p>
          </p:txBody>
        </p:sp>
        <p:cxnSp>
          <p:nvCxnSpPr>
            <p:cNvPr id="49" name="Connettore 2 48">
              <a:extLst>
                <a:ext uri="{FF2B5EF4-FFF2-40B4-BE49-F238E27FC236}">
                  <a16:creationId xmlns:a16="http://schemas.microsoft.com/office/drawing/2014/main" id="{8A7D1BA6-9333-4A7E-B480-69544F62AB9C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DBCB269D-94DA-4790-A2AF-37C7AC85E11F}"/>
              </a:ext>
            </a:extLst>
          </p:cNvPr>
          <p:cNvGrpSpPr/>
          <p:nvPr/>
        </p:nvGrpSpPr>
        <p:grpSpPr>
          <a:xfrm>
            <a:off x="7681447" y="2898610"/>
            <a:ext cx="562136" cy="414341"/>
            <a:chOff x="8778098" y="845110"/>
            <a:chExt cx="562136" cy="414341"/>
          </a:xfrm>
        </p:grpSpPr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C914872B-70D9-4219-AE6F-196CF3C8A84D}"/>
                </a:ext>
              </a:extLst>
            </p:cNvPr>
            <p:cNvSpPr txBox="1"/>
            <p:nvPr/>
          </p:nvSpPr>
          <p:spPr>
            <a:xfrm>
              <a:off x="8778098" y="845110"/>
              <a:ext cx="562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  <a:endParaRPr lang="it-IT" b="1" baseline="-25000" dirty="0">
                <a:solidFill>
                  <a:schemeClr val="accent1"/>
                </a:solidFill>
              </a:endParaRPr>
            </a:p>
          </p:txBody>
        </p: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F0E8F6EA-FF5B-42F5-ACB0-383DC216E4CC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D0E58E05-B07C-4BAD-89FE-58539BBBDEC9}"/>
              </a:ext>
            </a:extLst>
          </p:cNvPr>
          <p:cNvGrpSpPr/>
          <p:nvPr/>
        </p:nvGrpSpPr>
        <p:grpSpPr>
          <a:xfrm>
            <a:off x="8047582" y="4041811"/>
            <a:ext cx="589613" cy="381000"/>
            <a:chOff x="7784768" y="512617"/>
            <a:chExt cx="589613" cy="381000"/>
          </a:xfrm>
        </p:grpSpPr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6FD0FA63-0D88-4A57-B8C7-876269A69E5A}"/>
                </a:ext>
              </a:extLst>
            </p:cNvPr>
            <p:cNvSpPr txBox="1"/>
            <p:nvPr/>
          </p:nvSpPr>
          <p:spPr>
            <a:xfrm>
              <a:off x="7784768" y="524285"/>
              <a:ext cx="589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</a:p>
          </p:txBody>
        </p: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C2B99B49-7442-47FE-8094-64F4B3C125E2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B99CBF2D-ADD8-4803-A816-A94C6B2C0DAE}"/>
              </a:ext>
            </a:extLst>
          </p:cNvPr>
          <p:cNvGrpSpPr/>
          <p:nvPr/>
        </p:nvGrpSpPr>
        <p:grpSpPr>
          <a:xfrm>
            <a:off x="10142789" y="5215707"/>
            <a:ext cx="589613" cy="381000"/>
            <a:chOff x="7784768" y="512617"/>
            <a:chExt cx="589613" cy="381000"/>
          </a:xfrm>
        </p:grpSpPr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5680D19A-464A-424D-A635-30972EDEB993}"/>
                </a:ext>
              </a:extLst>
            </p:cNvPr>
            <p:cNvSpPr txBox="1"/>
            <p:nvPr/>
          </p:nvSpPr>
          <p:spPr>
            <a:xfrm>
              <a:off x="7784768" y="524285"/>
              <a:ext cx="589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</a:t>
              </a:r>
            </a:p>
          </p:txBody>
        </p:sp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7497A6F3-712B-4E33-90FB-91C99371D32A}"/>
                </a:ext>
              </a:extLst>
            </p:cNvPr>
            <p:cNvCxnSpPr/>
            <p:nvPr/>
          </p:nvCxnSpPr>
          <p:spPr>
            <a:xfrm>
              <a:off x="7784768" y="512617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056EAFED-C433-4633-AE08-23678DB19312}"/>
              </a:ext>
            </a:extLst>
          </p:cNvPr>
          <p:cNvGrpSpPr/>
          <p:nvPr/>
        </p:nvGrpSpPr>
        <p:grpSpPr>
          <a:xfrm>
            <a:off x="9997167" y="3631434"/>
            <a:ext cx="1613767" cy="396739"/>
            <a:chOff x="8632476" y="862712"/>
            <a:chExt cx="1613767" cy="396739"/>
          </a:xfrm>
        </p:grpSpPr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394182BB-EF9E-47EC-A6B0-D74180C8FC0F}"/>
                </a:ext>
              </a:extLst>
            </p:cNvPr>
            <p:cNvSpPr txBox="1"/>
            <p:nvPr/>
          </p:nvSpPr>
          <p:spPr>
            <a:xfrm>
              <a:off x="8632476" y="862712"/>
              <a:ext cx="1613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>
                  <a:solidFill>
                    <a:schemeClr val="accent1"/>
                  </a:solidFill>
                </a:rPr>
                <a:t>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-(I</a:t>
              </a:r>
              <a:r>
                <a:rPr lang="it-IT" b="1" baseline="-25000" dirty="0">
                  <a:solidFill>
                    <a:schemeClr val="accent1"/>
                  </a:solidFill>
                </a:rPr>
                <a:t>B</a:t>
              </a:r>
              <a:r>
                <a:rPr lang="it-IT" b="1" dirty="0">
                  <a:solidFill>
                    <a:schemeClr val="accent1"/>
                  </a:solidFill>
                </a:rPr>
                <a:t>-I)=I</a:t>
              </a:r>
              <a:endParaRPr lang="it-IT" b="1" baseline="-25000" dirty="0">
                <a:solidFill>
                  <a:schemeClr val="accent1"/>
                </a:solidFill>
              </a:endParaRPr>
            </a:p>
          </p:txBody>
        </p:sp>
        <p:cxnSp>
          <p:nvCxnSpPr>
            <p:cNvPr id="65" name="Connettore 2 64">
              <a:extLst>
                <a:ext uri="{FF2B5EF4-FFF2-40B4-BE49-F238E27FC236}">
                  <a16:creationId xmlns:a16="http://schemas.microsoft.com/office/drawing/2014/main" id="{460E98A4-9568-4899-9BDB-8509B61CA30E}"/>
                </a:ext>
              </a:extLst>
            </p:cNvPr>
            <p:cNvCxnSpPr/>
            <p:nvPr/>
          </p:nvCxnSpPr>
          <p:spPr>
            <a:xfrm>
              <a:off x="8778098" y="1259451"/>
              <a:ext cx="305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46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72ABAD-8F0D-4965-839D-3F2DA6B2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Dinamica di ingresso e di uscita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77C0F3E-2B9F-4875-B057-D20730094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477" y="2035745"/>
            <a:ext cx="5355610" cy="404422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A9513F-6421-410C-B1E4-B880B346ECF5}"/>
              </a:ext>
            </a:extLst>
          </p:cNvPr>
          <p:cNvSpPr txBox="1"/>
          <p:nvPr/>
        </p:nvSpPr>
        <p:spPr>
          <a:xfrm>
            <a:off x="2593075" y="2402006"/>
            <a:ext cx="3193576" cy="151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F9E30B0-CED5-4F11-889F-B08320A1F186}"/>
                  </a:ext>
                </a:extLst>
              </p:cNvPr>
              <p:cNvSpPr txBox="1"/>
              <p:nvPr/>
            </p:nvSpPr>
            <p:spPr>
              <a:xfrm>
                <a:off x="2729552" y="1905000"/>
                <a:ext cx="5595582" cy="69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𝐼𝐶𝑀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𝑂𝑉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𝐼𝐶𝑀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F9E30B0-CED5-4F11-889F-B08320A1F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1905000"/>
                <a:ext cx="5595582" cy="69672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746290B-F370-4A43-A47C-538B3B385FF7}"/>
                  </a:ext>
                </a:extLst>
              </p:cNvPr>
              <p:cNvSpPr txBox="1"/>
              <p:nvPr/>
            </p:nvSpPr>
            <p:spPr>
              <a:xfrm>
                <a:off x="2729552" y="2740125"/>
                <a:ext cx="5595582" cy="671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746290B-F370-4A43-A47C-538B3B385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2740125"/>
                <a:ext cx="5595582" cy="671530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3293ED-15FD-455B-A5A1-D601CBE20DE8}"/>
                  </a:ext>
                </a:extLst>
              </p:cNvPr>
              <p:cNvSpPr txBox="1"/>
              <p:nvPr/>
            </p:nvSpPr>
            <p:spPr>
              <a:xfrm>
                <a:off x="2729552" y="4090747"/>
                <a:ext cx="3971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/>
                    </a:solidFill>
                  </a:rPr>
                  <a:t>Sotto l’ipotesi di: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𝐵𝐼𝐴𝑆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𝑂𝑉</m:t>
                        </m:r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|−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  <m:r>
                          <a:rPr lang="it-IT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it-IT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3293ED-15FD-455B-A5A1-D601CBE20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2" y="4090747"/>
                <a:ext cx="3971499" cy="646331"/>
              </a:xfrm>
              <a:prstGeom prst="rect">
                <a:avLst/>
              </a:prstGeom>
              <a:blipFill>
                <a:blip r:embed="rId5"/>
                <a:stretch>
                  <a:fillRect l="-1382" t="-4717" b="-9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o 21">
            <a:extLst>
              <a:ext uri="{FF2B5EF4-FFF2-40B4-BE49-F238E27FC236}">
                <a16:creationId xmlns:a16="http://schemas.microsoft.com/office/drawing/2014/main" id="{2A4F37C8-DAF1-4208-8501-905E24C0D558}"/>
              </a:ext>
            </a:extLst>
          </p:cNvPr>
          <p:cNvSpPr/>
          <p:nvPr/>
        </p:nvSpPr>
        <p:spPr>
          <a:xfrm>
            <a:off x="5562833" y="3241179"/>
            <a:ext cx="851615" cy="1351455"/>
          </a:xfrm>
          <a:prstGeom prst="arc">
            <a:avLst>
              <a:gd name="adj1" fmla="val 16200000"/>
              <a:gd name="adj2" fmla="val 5694709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2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830C5B-FD9E-46A7-9FC1-3A60A681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Specifiche, vincoli e scelte progettuali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39C954-EA3A-4118-943D-E08F72A5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 vuole progettare un amplificatore operazionale CMOS </a:t>
            </a:r>
            <a:r>
              <a:rPr lang="it-IT" dirty="0" err="1"/>
              <a:t>folded-cascode</a:t>
            </a:r>
            <a:r>
              <a:rPr lang="it-IT" dirty="0"/>
              <a:t> con le seguenti specifiche:</a:t>
            </a:r>
          </a:p>
          <a:p>
            <a:pPr lvl="1"/>
            <a:r>
              <a:rPr lang="it-IT" dirty="0"/>
              <a:t>guadagno di modo differenziale intorno a 20’000 V/V (= 86 dB);</a:t>
            </a:r>
          </a:p>
          <a:p>
            <a:pPr lvl="1"/>
            <a:r>
              <a:rPr lang="it-IT" dirty="0"/>
              <a:t>margine di fase &gt; 70°;</a:t>
            </a:r>
          </a:p>
          <a:p>
            <a:r>
              <a:rPr lang="it-IT" dirty="0"/>
              <a:t>con il vincolo di una capacità di carico di 5 </a:t>
            </a:r>
            <a:r>
              <a:rPr lang="it-IT" dirty="0" err="1"/>
              <a:t>pf</a:t>
            </a:r>
            <a:r>
              <a:rPr lang="it-IT" dirty="0"/>
              <a:t>.</a:t>
            </a:r>
          </a:p>
          <a:p>
            <a:r>
              <a:rPr lang="it-IT" dirty="0"/>
              <a:t>Scelte progettuali:</a:t>
            </a:r>
          </a:p>
          <a:p>
            <a:pPr lvl="1"/>
            <a:r>
              <a:rPr lang="it-IT" dirty="0"/>
              <a:t>MOS operanti in regime di forte inversione;</a:t>
            </a:r>
          </a:p>
          <a:p>
            <a:pPr lvl="1"/>
            <a:r>
              <a:rPr lang="it-IT" dirty="0"/>
              <a:t>tensioni di </a:t>
            </a:r>
            <a:r>
              <a:rPr lang="it-IT" dirty="0" err="1"/>
              <a:t>overdrive</a:t>
            </a:r>
            <a:r>
              <a:rPr lang="it-IT" dirty="0"/>
              <a:t> V</a:t>
            </a:r>
            <a:r>
              <a:rPr lang="it-IT" baseline="-25000" dirty="0"/>
              <a:t>OV</a:t>
            </a:r>
            <a:r>
              <a:rPr lang="it-IT" dirty="0"/>
              <a:t> uguali per tutti i MOS e piccole (intorno a 0.2V – 0.3V) per massimizzare la dinamica d’uscita e il guadagno.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570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46C6A-FAEB-4998-A345-E48CAFC2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Dimensionamento: </a:t>
            </a:r>
            <a:br>
              <a:rPr lang="it-IT" dirty="0"/>
            </a:br>
            <a:r>
              <a:rPr lang="it-IT" dirty="0"/>
              <a:t>correnti di polarizzazione e V</a:t>
            </a:r>
            <a:r>
              <a:rPr lang="it-IT" baseline="-25000" dirty="0"/>
              <a:t>OV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D1FFFCD-9C4E-496B-8E9F-FB609202367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589212" y="2133600"/>
                <a:ext cx="8915400" cy="4543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Si sceglie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=200 µ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24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𝑂𝑉</m:t>
                            </m:r>
                          </m:sub>
                          <m:sup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groupChr>
                      <m:groupChrPr>
                        <m:chr m:val="⇒"/>
                        <m:vertJc m:val="bot"/>
                        <m:ctrlPr>
                          <a:rPr lang="it-I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brk m:alnAt="2"/>
                          </m:rPr>
                          <a:rPr lang="it-I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≃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groupCh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ad>
                      <m:radPr>
                        <m:degHide m:val="on"/>
                        <m:ctrlPr>
                          <a:rPr lang="it-I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den>
                        </m:f>
                      </m:e>
                    </m:rad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ad>
                      <m:radPr>
                        <m:degHide m:val="on"/>
                        <m:ctrlPr>
                          <a:rPr lang="it-I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f>
                          <m:fPr>
                            <m:ctrlPr>
                              <a:rPr lang="it-I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35</m:t>
                                </m:r>
                              </m:e>
                              <m:sup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20000</m:t>
                            </m:r>
                          </m:den>
                        </m:f>
                      </m:e>
                    </m:rad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≃0.3</m:t>
                    </m:r>
                    <m:r>
                      <a:rPr lang="it-I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=0.30+0.46=0.76 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=0.30+0.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71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1.01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t-IT" sz="2400" dirty="0"/>
              </a:p>
              <a:p>
                <a:r>
                  <a:rPr lang="it-IT" sz="2400" dirty="0"/>
                  <a:t>Dati questi valori di V</a:t>
                </a:r>
                <a:r>
                  <a:rPr lang="it-IT" sz="2400" baseline="-25000" dirty="0"/>
                  <a:t>GS</a:t>
                </a:r>
                <a:r>
                  <a:rPr lang="it-IT" sz="2400" dirty="0"/>
                  <a:t>, si ricavano dalle curve caratteristiche le I</a:t>
                </a:r>
                <a:r>
                  <a:rPr lang="it-IT" sz="2400" baseline="-25000" dirty="0"/>
                  <a:t>DS</a:t>
                </a:r>
                <a:r>
                  <a:rPr lang="it-IT" sz="2400" dirty="0"/>
                  <a:t> normalizzate rispetto a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5D1FFFCD-9C4E-496B-8E9F-FB609202367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600"/>
                <a:ext cx="8915400" cy="4543616"/>
              </a:xfrm>
              <a:prstGeom prst="rect">
                <a:avLst/>
              </a:prstGeom>
              <a:blipFill>
                <a:blip r:embed="rId2"/>
                <a:stretch>
                  <a:fillRect l="-958" t="-10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94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133771-FBBE-4B9C-A4FE-5B90A363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4D9EBB-2328-42F4-8DDC-938A53C24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Misura delle caratteristiche della tecnologia CMOS 0.35 µm</a:t>
            </a:r>
          </a:p>
          <a:p>
            <a:r>
              <a:rPr lang="it-IT" dirty="0"/>
              <a:t>Studio dell’amplificatore operazionale CMOS folded-cascode</a:t>
            </a:r>
          </a:p>
          <a:p>
            <a:r>
              <a:rPr lang="it-IT" dirty="0"/>
              <a:t>Definizione delle specifiche di progetto </a:t>
            </a:r>
          </a:p>
          <a:p>
            <a:r>
              <a:rPr lang="it-IT" dirty="0"/>
              <a:t>Dimensionamento del circuito</a:t>
            </a:r>
          </a:p>
          <a:p>
            <a:r>
              <a:rPr lang="it-IT" dirty="0"/>
              <a:t>Simulazioni SPICE</a:t>
            </a:r>
          </a:p>
        </p:txBody>
      </p:sp>
    </p:spTree>
    <p:extLst>
      <p:ext uri="{BB962C8B-B14F-4D97-AF65-F5344CB8AC3E}">
        <p14:creationId xmlns:p14="http://schemas.microsoft.com/office/powerpoint/2010/main" val="4049948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FC958D-AA79-4784-862B-FB8A6945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Misura delle correnti normalizzate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B4A26C6-A8F4-456B-849F-83323617D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6541"/>
            <a:ext cx="4241257" cy="363430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F3F5264-3803-4737-AE05-0EF687A9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32" y="1904999"/>
            <a:ext cx="4399479" cy="3635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4A31D1A-DF68-44B4-A628-719C40232322}"/>
                  </a:ext>
                </a:extLst>
              </p:cNvPr>
              <p:cNvSpPr txBox="1"/>
              <p:nvPr/>
            </p:nvSpPr>
            <p:spPr>
              <a:xfrm>
                <a:off x="2592925" y="5714749"/>
                <a:ext cx="4094478" cy="778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=0.76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𝑉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=1.4 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groupChr>
                      <m:sSubSup>
                        <m:sSub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=3.83 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54A31D1A-DF68-44B4-A628-719C40232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5714749"/>
                <a:ext cx="4094478" cy="778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FCA5EFE-9E69-4DF6-AE63-66392B7120E3}"/>
                  </a:ext>
                </a:extLst>
              </p:cNvPr>
              <p:cNvSpPr txBox="1"/>
              <p:nvPr/>
            </p:nvSpPr>
            <p:spPr>
              <a:xfrm>
                <a:off x="6976332" y="5714749"/>
                <a:ext cx="4572151" cy="800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1.01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𝑉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=1.4 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groupCh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𝐷𝑆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|=1,53 µ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FCA5EFE-9E69-4DF6-AE63-66392B712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332" y="5714749"/>
                <a:ext cx="4572151" cy="80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2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0EB6A-193C-4924-A277-12C08DC7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Dimensionamento: rapporto d’aspetto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A0BDE61-FC7D-4FFE-B6E1-D7DFDC7A6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2925" y="1738745"/>
                <a:ext cx="8915400" cy="449921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it-IT" dirty="0"/>
              </a:p>
              <a:p>
                <a:r>
                  <a:rPr lang="it-IT" dirty="0"/>
                  <a:t>NMOS M1, M2, M5, M6, M7, M8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=100 µ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100 µ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3,83 µ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26.1</m:t>
                    </m:r>
                    <m:groupChr>
                      <m:groupChrPr>
                        <m:chr m:val="→"/>
                        <m:vertJc m:val="bot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=36.4 µ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NMOS M11, M12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3,83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52.2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=72.8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PMOS M3, M4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=100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100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1,53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65.3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66</m:t>
                    </m:r>
                  </m:oMath>
                </a14:m>
                <a:r>
                  <a:rPr lang="it-IT" dirty="0"/>
                  <a:t>	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=92.4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r>
                  <a:rPr lang="it-IT" dirty="0"/>
                  <a:t>PMOS M9, M10, M13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00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it-I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00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1.53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 µ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130.7</m:t>
                    </m:r>
                    <m:groupChr>
                      <m:groupChrPr>
                        <m:chr m:val="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132</m:t>
                    </m:r>
                  </m:oMath>
                </a14:m>
                <a:r>
                  <a:rPr lang="it-IT" dirty="0"/>
                  <a:t>		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it-IT" i="1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=184.8 µ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A0BDE61-FC7D-4FFE-B6E1-D7DFDC7A6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5" y="1738745"/>
                <a:ext cx="8915400" cy="4499212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23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EC6246-C069-4A50-9E3F-B444A89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con </a:t>
            </a:r>
            <a:r>
              <a:rPr lang="it-IT" dirty="0" err="1"/>
              <a:t>LTSpice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76FB48-5048-4D9D-B6F4-BE9B865C0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Polarizzazione (punto di lavoro statico) e consumo di potenza</a:t>
            </a:r>
          </a:p>
          <a:p>
            <a:r>
              <a:rPr lang="it-IT" dirty="0"/>
              <a:t>Analisi «</a:t>
            </a:r>
            <a:r>
              <a:rPr lang="it-IT" dirty="0" err="1"/>
              <a:t>transient</a:t>
            </a:r>
            <a:r>
              <a:rPr lang="it-IT" dirty="0"/>
              <a:t>» in bassa frequenza: tensione di uscita con ingresso differenziale sinusoidale</a:t>
            </a:r>
          </a:p>
          <a:p>
            <a:r>
              <a:rPr lang="it-IT" dirty="0"/>
              <a:t>Risposta in frequenza: diagrammi di Bode delle funzioni di trasferimento di modo differenziale e di modo comune</a:t>
            </a:r>
          </a:p>
          <a:p>
            <a:r>
              <a:rPr lang="it-IT" dirty="0"/>
              <a:t>Slew rate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0368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147A85-1ACC-439D-8477-94BBBA4C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Polarizzazione e consumo di potenza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2BD5D46D-983A-43AD-BB3E-29D928017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34" y="1574041"/>
            <a:ext cx="9492614" cy="4185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5ACD595-4354-466B-9B70-896DF3E042C3}"/>
                  </a:ext>
                </a:extLst>
              </p:cNvPr>
              <p:cNvSpPr txBox="1"/>
              <p:nvPr/>
            </p:nvSpPr>
            <p:spPr>
              <a:xfrm>
                <a:off x="2134434" y="5868538"/>
                <a:ext cx="95943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F5ACD595-4354-466B-9B70-896DF3E0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434" y="5868538"/>
                <a:ext cx="95943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6EBEF40B-1FE5-4D70-8ADA-6B820C159B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5939483"/>
                <a:ext cx="89154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=3.3 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it-IT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∙790 µ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≃2.6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𝑚𝑊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6EBEF40B-1FE5-4D70-8ADA-6B820C15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5939483"/>
                <a:ext cx="8915400" cy="457200"/>
              </a:xfrm>
              <a:prstGeom prst="rect">
                <a:avLst/>
              </a:prstGeom>
              <a:blipFill>
                <a:blip r:embed="rId4"/>
                <a:stretch>
                  <a:fillRect l="-479" t="-1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03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AF711DF-8D64-4AD8-8D04-3A8DFDD59E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92925" y="337504"/>
                <a:ext cx="8911687" cy="1280890"/>
              </a:xfrm>
            </p:spPr>
            <p:txBody>
              <a:bodyPr/>
              <a:lstStyle/>
              <a:p>
                <a:r>
                  <a:rPr lang="it-IT" dirty="0"/>
                  <a:t>Analisi «</a:t>
                </a:r>
                <a:r>
                  <a:rPr lang="it-IT" dirty="0" err="1"/>
                  <a:t>transient</a:t>
                </a:r>
                <a:r>
                  <a:rPr lang="it-IT" dirty="0"/>
                  <a:t>»: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𝐼𝐷</m:t>
                        </m:r>
                      </m:sub>
                    </m:sSub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𝑂𝑈𝑇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1AF711DF-8D64-4AD8-8D04-3A8DFDD59E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92925" y="337504"/>
                <a:ext cx="8911687" cy="1280890"/>
              </a:xfrm>
              <a:blipFill>
                <a:blip r:embed="rId2"/>
                <a:stretch>
                  <a:fillRect l="-20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5874523-F9FC-4436-853A-2261E11C5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2925" y="1405536"/>
            <a:ext cx="8640000" cy="131644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F092AFC-5DE5-46CB-9A6C-5DF066CC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629" y="2781957"/>
            <a:ext cx="8640000" cy="38772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CE798B79-BC79-4E81-99DE-55BAE3D8C720}"/>
                  </a:ext>
                </a:extLst>
              </p:cNvPr>
              <p:cNvSpPr/>
              <p:nvPr/>
            </p:nvSpPr>
            <p:spPr>
              <a:xfrm>
                <a:off x="7576457" y="2412625"/>
                <a:ext cx="4484914" cy="1894063"/>
              </a:xfrm>
              <a:prstGeom prst="cloudCallout">
                <a:avLst>
                  <a:gd name="adj1" fmla="val -32021"/>
                  <a:gd name="adj2" fmla="val -68538"/>
                </a:avLst>
              </a:prstGeom>
              <a:solidFill>
                <a:schemeClr val="bg2">
                  <a:lumMod val="50000"/>
                  <a:alpha val="8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=20 </m:t>
                      </m:r>
                      <m:func>
                        <m:func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it-IT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µ</m:t>
                          </m:r>
                          <m:r>
                            <a:rPr lang="it-IT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CE798B79-BC79-4E81-99DE-55BAE3D8C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457" y="2412625"/>
                <a:ext cx="4484914" cy="1894063"/>
              </a:xfrm>
              <a:prstGeom prst="cloudCallout">
                <a:avLst>
                  <a:gd name="adj1" fmla="val -32021"/>
                  <a:gd name="adj2" fmla="val -68538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D1A03CFF-DB51-4948-A23D-25827A0FBCF9}"/>
                  </a:ext>
                </a:extLst>
              </p:cNvPr>
              <p:cNvSpPr/>
              <p:nvPr/>
            </p:nvSpPr>
            <p:spPr>
              <a:xfrm>
                <a:off x="7048768" y="4526982"/>
                <a:ext cx="4987635" cy="1911927"/>
              </a:xfrm>
              <a:prstGeom prst="cloudCallout">
                <a:avLst>
                  <a:gd name="adj1" fmla="val -55165"/>
                  <a:gd name="adj2" fmla="val -41123"/>
                </a:avLst>
              </a:prstGeom>
              <a:solidFill>
                <a:srgbClr val="A53010">
                  <a:alpha val="7882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290 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D1A03CFF-DB51-4948-A23D-25827A0FB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768" y="4526982"/>
                <a:ext cx="4987635" cy="1911927"/>
              </a:xfrm>
              <a:prstGeom prst="cloudCallout">
                <a:avLst>
                  <a:gd name="adj1" fmla="val -55165"/>
                  <a:gd name="adj2" fmla="val -41123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225E298C-E7A8-46E1-A499-C6C04BFC7B7B}"/>
              </a:ext>
            </a:extLst>
          </p:cNvPr>
          <p:cNvSpPr/>
          <p:nvPr/>
        </p:nvSpPr>
        <p:spPr>
          <a:xfrm rot="12145780">
            <a:off x="6144862" y="3417786"/>
            <a:ext cx="1536124" cy="1126740"/>
          </a:xfrm>
          <a:prstGeom prst="rightArrow">
            <a:avLst/>
          </a:prstGeom>
          <a:solidFill>
            <a:srgbClr val="FFFFFF">
              <a:alpha val="7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losione: 14 punte 7">
                <a:extLst>
                  <a:ext uri="{FF2B5EF4-FFF2-40B4-BE49-F238E27FC236}">
                    <a16:creationId xmlns:a16="http://schemas.microsoft.com/office/drawing/2014/main" id="{7BDD9CEC-99E9-4537-8CBF-077452BBE294}"/>
                  </a:ext>
                </a:extLst>
              </p:cNvPr>
              <p:cNvSpPr/>
              <p:nvPr/>
            </p:nvSpPr>
            <p:spPr>
              <a:xfrm>
                <a:off x="900545" y="2063760"/>
                <a:ext cx="6556625" cy="3176657"/>
              </a:xfrm>
              <a:prstGeom prst="irregularSeal2">
                <a:avLst/>
              </a:prstGeom>
              <a:solidFill>
                <a:srgbClr val="FF0000">
                  <a:alpha val="74902"/>
                </a:srgbClr>
              </a:solidFill>
              <a:ln>
                <a:solidFill>
                  <a:srgbClr val="FF0000">
                    <a:alpha val="78824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Guadagno: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290 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20 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⋍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Esplosione: 14 punte 7">
                <a:extLst>
                  <a:ext uri="{FF2B5EF4-FFF2-40B4-BE49-F238E27FC236}">
                    <a16:creationId xmlns:a16="http://schemas.microsoft.com/office/drawing/2014/main" id="{7BDD9CEC-99E9-4537-8CBF-077452BBE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5" y="2063760"/>
                <a:ext cx="6556625" cy="3176657"/>
              </a:xfrm>
              <a:prstGeom prst="irregularSeal2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>
                    <a:alpha val="78824"/>
                  </a:srgb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52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059735-2B55-49B6-9D0D-83BA4CE5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frequenza: </a:t>
            </a:r>
            <a:br>
              <a:rPr lang="it-IT" dirty="0"/>
            </a:br>
            <a:r>
              <a:rPr lang="it-IT" dirty="0"/>
              <a:t>amplificazione di modo differenziale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F261F63-3236-4D60-8D33-2ABFE1D4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27830"/>
            <a:ext cx="9230323" cy="426378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4EEDDE3A-8461-41DE-B297-F7A6CE8DEC21}"/>
                  </a:ext>
                </a:extLst>
              </p:cNvPr>
              <p:cNvSpPr/>
              <p:nvPr/>
            </p:nvSpPr>
            <p:spPr>
              <a:xfrm>
                <a:off x="1221325" y="3297381"/>
                <a:ext cx="2743200" cy="1454728"/>
              </a:xfrm>
              <a:prstGeom prst="cloudCallout">
                <a:avLst>
                  <a:gd name="adj1" fmla="val 44824"/>
                  <a:gd name="adj2" fmla="val -82261"/>
                </a:avLst>
              </a:prstGeom>
              <a:solidFill>
                <a:srgbClr val="A53010">
                  <a:alpha val="82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83.2 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≃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4EEDDE3A-8461-41DE-B297-F7A6CE8DE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325" y="3297381"/>
                <a:ext cx="2743200" cy="1454728"/>
              </a:xfrm>
              <a:prstGeom prst="cloudCallout">
                <a:avLst>
                  <a:gd name="adj1" fmla="val 44824"/>
                  <a:gd name="adj2" fmla="val -82261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D4578B38-3801-4511-B0FF-E8F58FCA957A}"/>
                  </a:ext>
                </a:extLst>
              </p:cNvPr>
              <p:cNvSpPr/>
              <p:nvPr/>
            </p:nvSpPr>
            <p:spPr>
              <a:xfrm>
                <a:off x="1283670" y="4864600"/>
                <a:ext cx="2618509" cy="1427018"/>
              </a:xfrm>
              <a:prstGeom prst="cloudCallout">
                <a:avLst>
                  <a:gd name="adj1" fmla="val -27182"/>
                  <a:gd name="adj2" fmla="val 76092"/>
                </a:avLst>
              </a:prstGeom>
              <a:solidFill>
                <a:schemeClr val="accent6">
                  <a:alpha val="78824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Previsto: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≃20′000 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D4578B38-3801-4511-B0FF-E8F58FCA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70" y="4864600"/>
                <a:ext cx="2618509" cy="1427018"/>
              </a:xfrm>
              <a:prstGeom prst="cloudCallout">
                <a:avLst>
                  <a:gd name="adj1" fmla="val -27182"/>
                  <a:gd name="adj2" fmla="val 7609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2D65FE33-709C-44CF-B990-A5AA6EB506B4}"/>
                  </a:ext>
                </a:extLst>
              </p:cNvPr>
              <p:cNvSpPr/>
              <p:nvPr/>
            </p:nvSpPr>
            <p:spPr>
              <a:xfrm>
                <a:off x="4575723" y="3228935"/>
                <a:ext cx="2632363" cy="999182"/>
              </a:xfrm>
              <a:prstGeom prst="cloudCallout">
                <a:avLst>
                  <a:gd name="adj1" fmla="val 23904"/>
                  <a:gd name="adj2" fmla="val -85987"/>
                </a:avLst>
              </a:prstGeom>
              <a:solidFill>
                <a:srgbClr val="A53010">
                  <a:alpha val="7882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2D65FE33-709C-44CF-B990-A5AA6EB50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723" y="3228935"/>
                <a:ext cx="2632363" cy="999182"/>
              </a:xfrm>
              <a:prstGeom prst="cloudCallout">
                <a:avLst>
                  <a:gd name="adj1" fmla="val 23904"/>
                  <a:gd name="adj2" fmla="val -8598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Bolla: nuvola 6">
                <a:extLst>
                  <a:ext uri="{FF2B5EF4-FFF2-40B4-BE49-F238E27FC236}">
                    <a16:creationId xmlns:a16="http://schemas.microsoft.com/office/drawing/2014/main" id="{27A9FB87-5746-4263-8D5C-C5CCDCE41A91}"/>
                  </a:ext>
                </a:extLst>
              </p:cNvPr>
              <p:cNvSpPr/>
              <p:nvPr/>
            </p:nvSpPr>
            <p:spPr>
              <a:xfrm>
                <a:off x="4575723" y="4350947"/>
                <a:ext cx="2988859" cy="1761287"/>
              </a:xfrm>
              <a:prstGeom prst="cloudCallout">
                <a:avLst>
                  <a:gd name="adj1" fmla="val -25468"/>
                  <a:gd name="adj2" fmla="val 82165"/>
                </a:avLst>
              </a:prstGeom>
              <a:solidFill>
                <a:srgbClr val="6AAC91">
                  <a:alpha val="78824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Prevista: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it-IT" dirty="0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it-IT" b="0" i="0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it-IT" b="0" i="0" dirty="0" smtClean="0"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Bolla: nuvola 6">
                <a:extLst>
                  <a:ext uri="{FF2B5EF4-FFF2-40B4-BE49-F238E27FC236}">
                    <a16:creationId xmlns:a16="http://schemas.microsoft.com/office/drawing/2014/main" id="{27A9FB87-5746-4263-8D5C-C5CCDCE41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723" y="4350947"/>
                <a:ext cx="2988859" cy="1761287"/>
              </a:xfrm>
              <a:prstGeom prst="cloudCallout">
                <a:avLst>
                  <a:gd name="adj1" fmla="val -25468"/>
                  <a:gd name="adj2" fmla="val 82165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Bolla: nuvola 7">
                <a:extLst>
                  <a:ext uri="{FF2B5EF4-FFF2-40B4-BE49-F238E27FC236}">
                    <a16:creationId xmlns:a16="http://schemas.microsoft.com/office/drawing/2014/main" id="{D08237EB-233E-4177-83CE-7FBC75B5E15D}"/>
                  </a:ext>
                </a:extLst>
              </p:cNvPr>
              <p:cNvSpPr/>
              <p:nvPr/>
            </p:nvSpPr>
            <p:spPr>
              <a:xfrm>
                <a:off x="8579687" y="3297381"/>
                <a:ext cx="3044278" cy="1233055"/>
              </a:xfrm>
              <a:prstGeom prst="cloudCallout">
                <a:avLst>
                  <a:gd name="adj1" fmla="val 18761"/>
                  <a:gd name="adj2" fmla="val 74860"/>
                </a:avLst>
              </a:prstGeom>
              <a:solidFill>
                <a:srgbClr val="A53010">
                  <a:alpha val="7882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180° −100°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≃80°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Bolla: nuvola 7">
                <a:extLst>
                  <a:ext uri="{FF2B5EF4-FFF2-40B4-BE49-F238E27FC236}">
                    <a16:creationId xmlns:a16="http://schemas.microsoft.com/office/drawing/2014/main" id="{D08237EB-233E-4177-83CE-7FBC75B5E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687" y="3297381"/>
                <a:ext cx="3044278" cy="1233055"/>
              </a:xfrm>
              <a:prstGeom prst="cloudCallout">
                <a:avLst>
                  <a:gd name="adj1" fmla="val 18761"/>
                  <a:gd name="adj2" fmla="val 74860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Bolla: nuvola 8">
                <a:extLst>
                  <a:ext uri="{FF2B5EF4-FFF2-40B4-BE49-F238E27FC236}">
                    <a16:creationId xmlns:a16="http://schemas.microsoft.com/office/drawing/2014/main" id="{FEB889AC-EA26-4DD6-B455-C51B4A97C68C}"/>
                  </a:ext>
                </a:extLst>
              </p:cNvPr>
              <p:cNvSpPr/>
              <p:nvPr/>
            </p:nvSpPr>
            <p:spPr>
              <a:xfrm>
                <a:off x="8238126" y="4752109"/>
                <a:ext cx="2102168" cy="1453231"/>
              </a:xfrm>
              <a:prstGeom prst="cloudCallout">
                <a:avLst>
                  <a:gd name="adj1" fmla="val -25932"/>
                  <a:gd name="adj2" fmla="val 82571"/>
                </a:avLst>
              </a:prstGeom>
              <a:solidFill>
                <a:srgbClr val="6AAC91">
                  <a:alpha val="78824"/>
                </a:srgb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Richiesto: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&gt;70°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Bolla: nuvola 8">
                <a:extLst>
                  <a:ext uri="{FF2B5EF4-FFF2-40B4-BE49-F238E27FC236}">
                    <a16:creationId xmlns:a16="http://schemas.microsoft.com/office/drawing/2014/main" id="{FEB889AC-EA26-4DD6-B455-C51B4A97C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126" y="4752109"/>
                <a:ext cx="2102168" cy="1453231"/>
              </a:xfrm>
              <a:prstGeom prst="cloudCallout">
                <a:avLst>
                  <a:gd name="adj1" fmla="val -25932"/>
                  <a:gd name="adj2" fmla="val 82571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mile 9">
            <a:extLst>
              <a:ext uri="{FF2B5EF4-FFF2-40B4-BE49-F238E27FC236}">
                <a16:creationId xmlns:a16="http://schemas.microsoft.com/office/drawing/2014/main" id="{901C16F0-9EDC-4B68-B24E-67B64BD53ED2}"/>
              </a:ext>
            </a:extLst>
          </p:cNvPr>
          <p:cNvSpPr/>
          <p:nvPr/>
        </p:nvSpPr>
        <p:spPr>
          <a:xfrm>
            <a:off x="9817808" y="5195533"/>
            <a:ext cx="568036" cy="566382"/>
          </a:xfrm>
          <a:prstGeom prst="smileyFace">
            <a:avLst/>
          </a:prstGeom>
          <a:solidFill>
            <a:srgbClr val="6AAC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82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706402-8AD3-4C9F-8303-FC218DA5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in frequenza:</a:t>
            </a:r>
            <a:br>
              <a:rPr lang="it-IT" dirty="0"/>
            </a:br>
            <a:r>
              <a:rPr lang="it-IT" dirty="0"/>
              <a:t>amplificazione di modo comune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3E45BD-9F30-4A8D-B1FA-712CC8A74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24418"/>
            <a:ext cx="9230400" cy="413543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CD100CB4-C749-4236-B15B-CA4AC22D5D12}"/>
                  </a:ext>
                </a:extLst>
              </p:cNvPr>
              <p:cNvSpPr/>
              <p:nvPr/>
            </p:nvSpPr>
            <p:spPr>
              <a:xfrm>
                <a:off x="3103419" y="2798618"/>
                <a:ext cx="3671454" cy="1856509"/>
              </a:xfrm>
              <a:prstGeom prst="cloudCallout">
                <a:avLst>
                  <a:gd name="adj1" fmla="val -48184"/>
                  <a:gd name="adj2" fmla="val -68843"/>
                </a:avLst>
              </a:prstGeom>
              <a:solidFill>
                <a:srgbClr val="A53010">
                  <a:alpha val="7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−46.7 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𝑑𝑏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≃≃4.6 ∙ 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CD100CB4-C749-4236-B15B-CA4AC22D5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419" y="2798618"/>
                <a:ext cx="3671454" cy="1856509"/>
              </a:xfrm>
              <a:prstGeom prst="cloudCallout">
                <a:avLst>
                  <a:gd name="adj1" fmla="val -48184"/>
                  <a:gd name="adj2" fmla="val -68843"/>
                </a:avLst>
              </a:prstGeom>
              <a:blipFill>
                <a:blip r:embed="rId3"/>
                <a:stretch>
                  <a:fillRect b="-93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CEC2AC16-D52F-4EFD-A405-162680CADFE6}"/>
              </a:ext>
            </a:extLst>
          </p:cNvPr>
          <p:cNvSpPr/>
          <p:nvPr/>
        </p:nvSpPr>
        <p:spPr>
          <a:xfrm>
            <a:off x="6376822" y="3144981"/>
            <a:ext cx="1343891" cy="1163781"/>
          </a:xfrm>
          <a:prstGeom prst="rightArrow">
            <a:avLst/>
          </a:prstGeom>
          <a:solidFill>
            <a:srgbClr val="FFFFFF">
              <a:alpha val="6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losione: 14 punte 5">
                <a:extLst>
                  <a:ext uri="{FF2B5EF4-FFF2-40B4-BE49-F238E27FC236}">
                    <a16:creationId xmlns:a16="http://schemas.microsoft.com/office/drawing/2014/main" id="{B3643BCF-CDDF-4CA4-B2ED-C55B44B18B2E}"/>
                  </a:ext>
                </a:extLst>
              </p:cNvPr>
              <p:cNvSpPr/>
              <p:nvPr/>
            </p:nvSpPr>
            <p:spPr>
              <a:xfrm>
                <a:off x="7208125" y="2570016"/>
                <a:ext cx="3446051" cy="2313709"/>
              </a:xfrm>
              <a:prstGeom prst="irregularSeal2">
                <a:avLst/>
              </a:prstGeom>
              <a:solidFill>
                <a:srgbClr val="FF0000">
                  <a:alpha val="76863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𝐶𝑀𝑅𝑅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Esplosione: 14 punte 5">
                <a:extLst>
                  <a:ext uri="{FF2B5EF4-FFF2-40B4-BE49-F238E27FC236}">
                    <a16:creationId xmlns:a16="http://schemas.microsoft.com/office/drawing/2014/main" id="{B3643BCF-CDDF-4CA4-B2ED-C55B44B18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125" y="2570016"/>
                <a:ext cx="3446051" cy="2313709"/>
              </a:xfrm>
              <a:prstGeom prst="irregularSeal2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0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86D962-03E0-4090-86ED-283AEC4E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Slew rate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46F5BE9-8BB6-4E5F-ACB5-B951366D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51212"/>
            <a:ext cx="9230400" cy="414219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AD4AD77A-0671-495F-BE9D-07A31EBBC7F0}"/>
                  </a:ext>
                </a:extLst>
              </p:cNvPr>
              <p:cNvSpPr/>
              <p:nvPr/>
            </p:nvSpPr>
            <p:spPr>
              <a:xfrm>
                <a:off x="3338945" y="2147455"/>
                <a:ext cx="2660073" cy="1371600"/>
              </a:xfrm>
              <a:prstGeom prst="cloudCallout">
                <a:avLst>
                  <a:gd name="adj1" fmla="val 15104"/>
                  <a:gd name="adj2" fmla="val 90783"/>
                </a:avLst>
              </a:prstGeom>
              <a:solidFill>
                <a:srgbClr val="A53010">
                  <a:alpha val="78039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𝑓𝑎𝑙𝑙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Bolla: nuvola 2">
                <a:extLst>
                  <a:ext uri="{FF2B5EF4-FFF2-40B4-BE49-F238E27FC236}">
                    <a16:creationId xmlns:a16="http://schemas.microsoft.com/office/drawing/2014/main" id="{AD4AD77A-0671-495F-BE9D-07A31EBBC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45" y="2147455"/>
                <a:ext cx="2660073" cy="1371600"/>
              </a:xfrm>
              <a:prstGeom prst="cloudCallout">
                <a:avLst>
                  <a:gd name="adj1" fmla="val 15104"/>
                  <a:gd name="adj2" fmla="val 90783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A70DDB7E-B870-42DA-97B7-804B2BD365F4}"/>
                  </a:ext>
                </a:extLst>
              </p:cNvPr>
              <p:cNvSpPr/>
              <p:nvPr/>
            </p:nvSpPr>
            <p:spPr>
              <a:xfrm>
                <a:off x="6470072" y="2046302"/>
                <a:ext cx="2660073" cy="1371600"/>
              </a:xfrm>
              <a:prstGeom prst="cloudCallout">
                <a:avLst>
                  <a:gd name="adj1" fmla="val -9375"/>
                  <a:gd name="adj2" fmla="val 83712"/>
                </a:avLst>
              </a:prstGeom>
              <a:solidFill>
                <a:srgbClr val="A53010">
                  <a:alpha val="78039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𝑆𝑅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𝑓𝑎𝑙𝑙</m:t>
                          </m:r>
                        </m:sub>
                      </m:sSub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37 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Bolla: nuvola 5">
                <a:extLst>
                  <a:ext uri="{FF2B5EF4-FFF2-40B4-BE49-F238E27FC236}">
                    <a16:creationId xmlns:a16="http://schemas.microsoft.com/office/drawing/2014/main" id="{A70DDB7E-B870-42DA-97B7-804B2BD36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072" y="2046302"/>
                <a:ext cx="2660073" cy="1371600"/>
              </a:xfrm>
              <a:prstGeom prst="cloudCallout">
                <a:avLst>
                  <a:gd name="adj1" fmla="val -9375"/>
                  <a:gd name="adj2" fmla="val 83712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E29CF298-390A-44D4-88A2-03A266AC8C1D}"/>
                  </a:ext>
                </a:extLst>
              </p:cNvPr>
              <p:cNvSpPr/>
              <p:nvPr/>
            </p:nvSpPr>
            <p:spPr>
              <a:xfrm>
                <a:off x="3228109" y="4225636"/>
                <a:ext cx="4793673" cy="1967346"/>
              </a:xfrm>
              <a:prstGeom prst="cloudCallout">
                <a:avLst>
                  <a:gd name="adj1" fmla="val -36234"/>
                  <a:gd name="adj2" fmla="val 68302"/>
                </a:avLst>
              </a:prstGeom>
              <a:solidFill>
                <a:srgbClr val="6AAC91">
                  <a:alpha val="76863"/>
                </a:srgbClr>
              </a:solidFill>
              <a:ln>
                <a:solidFill>
                  <a:srgbClr val="6AAC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Calcolato: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200 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𝑝𝐹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=40 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Bolla: nuvola 3">
                <a:extLst>
                  <a:ext uri="{FF2B5EF4-FFF2-40B4-BE49-F238E27FC236}">
                    <a16:creationId xmlns:a16="http://schemas.microsoft.com/office/drawing/2014/main" id="{E29CF298-390A-44D4-88A2-03A266AC8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109" y="4225636"/>
                <a:ext cx="4793673" cy="1967346"/>
              </a:xfrm>
              <a:prstGeom prst="cloudCallout">
                <a:avLst>
                  <a:gd name="adj1" fmla="val -36234"/>
                  <a:gd name="adj2" fmla="val 6830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6AAC9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3F8411-6432-493D-8B24-0BAE6F74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Ora non resta che realizzarlo…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2A39852-F6C0-4B8E-A346-7A4C0038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538" y="1482438"/>
            <a:ext cx="6300273" cy="492471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ED62D8-ED57-46AA-BE96-467927CDF7D3}"/>
              </a:ext>
            </a:extLst>
          </p:cNvPr>
          <p:cNvSpPr txBox="1"/>
          <p:nvPr/>
        </p:nvSpPr>
        <p:spPr>
          <a:xfrm>
            <a:off x="3906988" y="6407150"/>
            <a:ext cx="3200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http://scienceservice.si.edu/pages/exhibit5.htm</a:t>
            </a:r>
          </a:p>
        </p:txBody>
      </p:sp>
    </p:spTree>
    <p:extLst>
      <p:ext uri="{BB962C8B-B14F-4D97-AF65-F5344CB8AC3E}">
        <p14:creationId xmlns:p14="http://schemas.microsoft.com/office/powerpoint/2010/main" val="202058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82DF2-3B7A-4477-9AFF-F52A6BEC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DS</a:t>
            </a:r>
            <a:r>
              <a:rPr lang="it-IT" dirty="0"/>
              <a:t>) NMOS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2B69D57-0A49-4969-92D4-118E1DEC1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467852"/>
            <a:ext cx="9358238" cy="3541712"/>
          </a:xfr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1BA67CD-1018-4CFD-A3C4-B44583535F5F}"/>
              </a:ext>
            </a:extLst>
          </p:cNvPr>
          <p:cNvSpPr txBox="1">
            <a:spLocks/>
          </p:cNvSpPr>
          <p:nvPr/>
        </p:nvSpPr>
        <p:spPr>
          <a:xfrm>
            <a:off x="2591068" y="1676400"/>
            <a:ext cx="89154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 = L = 1.4 µm</a:t>
            </a:r>
          </a:p>
        </p:txBody>
      </p:sp>
    </p:spTree>
    <p:extLst>
      <p:ext uri="{BB962C8B-B14F-4D97-AF65-F5344CB8AC3E}">
        <p14:creationId xmlns:p14="http://schemas.microsoft.com/office/powerpoint/2010/main" val="223271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F82DF2-3B7A-4477-9AFF-F52A6BEC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DS</a:t>
            </a:r>
            <a:r>
              <a:rPr lang="it-IT" dirty="0"/>
              <a:t>) PMOS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41B4475-608D-441B-AAF7-09E241D46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508796"/>
            <a:ext cx="9421094" cy="3541712"/>
          </a:xfr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EF31A03-E63C-478B-861B-93F11C1E084D}"/>
              </a:ext>
            </a:extLst>
          </p:cNvPr>
          <p:cNvSpPr txBox="1">
            <a:spLocks/>
          </p:cNvSpPr>
          <p:nvPr/>
        </p:nvSpPr>
        <p:spPr>
          <a:xfrm>
            <a:off x="2591068" y="1676400"/>
            <a:ext cx="89154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 = L = 1.4 µm</a:t>
            </a:r>
          </a:p>
        </p:txBody>
      </p:sp>
    </p:spTree>
    <p:extLst>
      <p:ext uri="{BB962C8B-B14F-4D97-AF65-F5344CB8AC3E}">
        <p14:creationId xmlns:p14="http://schemas.microsoft.com/office/powerpoint/2010/main" val="53023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0792A9-47D5-4AB6-93A9-32F8273C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Resistenza di canale r</a:t>
            </a:r>
            <a:r>
              <a:rPr lang="it-IT" baseline="-25000" dirty="0"/>
              <a:t>0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6EC2D6E-18A3-4F9C-9806-4E2E01D40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763326"/>
            <a:ext cx="8915400" cy="334660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85CD9C-34B4-4019-9A35-7BDBA4D1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758" y="864128"/>
            <a:ext cx="2840397" cy="144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BF0682E3-BCE9-49D6-BF4B-F3E3F3B0A4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1468179"/>
                <a:ext cx="8915400" cy="2590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num>
                          <m:den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𝐷𝑆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r>
                  <a:rPr lang="it-IT" dirty="0"/>
                  <a:t>Esempio simulazione NMOS per </a:t>
                </a:r>
                <a:r>
                  <a:rPr lang="it-IT" dirty="0" err="1"/>
                  <a:t>v</a:t>
                </a:r>
                <a:r>
                  <a:rPr lang="it-IT" baseline="-25000" dirty="0" err="1"/>
                  <a:t>GS</a:t>
                </a:r>
                <a:r>
                  <a:rPr lang="it-IT" dirty="0"/>
                  <a:t> = 0.76V</a:t>
                </a:r>
              </a:p>
            </p:txBody>
          </p:sp>
        </mc:Choice>
        <mc:Fallback xmlns=""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BF0682E3-BCE9-49D6-BF4B-F3E3F3B0A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1468179"/>
                <a:ext cx="8915400" cy="2590293"/>
              </a:xfrm>
              <a:prstGeom prst="rect">
                <a:avLst/>
              </a:prstGeom>
              <a:blipFill>
                <a:blip r:embed="rId4"/>
                <a:stretch>
                  <a:fillRect l="-479" t="-38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D08CB6-665A-413A-AC74-A557970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Resistenza di canale r</a:t>
            </a:r>
            <a:r>
              <a:rPr lang="it-IT" baseline="-25000" dirty="0"/>
              <a:t>0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D0BE06E-9F74-4E17-9468-83DB53D39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971" y="2498644"/>
            <a:ext cx="6563641" cy="1819529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84E7FF-5441-44AE-BF8E-9A2ED99CD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4687505"/>
            <a:ext cx="6916115" cy="16575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F7D941-3A3E-4456-9BD2-A4A9AD057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758" y="864128"/>
            <a:ext cx="2840397" cy="1449850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9B8FF6B5-DE08-4F13-841B-9BAC73DE5435}"/>
              </a:ext>
            </a:extLst>
          </p:cNvPr>
          <p:cNvSpPr txBox="1">
            <a:spLocks/>
          </p:cNvSpPr>
          <p:nvPr/>
        </p:nvSpPr>
        <p:spPr>
          <a:xfrm>
            <a:off x="2592925" y="2498644"/>
            <a:ext cx="1715839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NMOS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3603ED9-6BA5-4299-A7A5-0F08FF665649}"/>
              </a:ext>
            </a:extLst>
          </p:cNvPr>
          <p:cNvSpPr txBox="1">
            <a:spLocks/>
          </p:cNvSpPr>
          <p:nvPr/>
        </p:nvSpPr>
        <p:spPr>
          <a:xfrm>
            <a:off x="10252632" y="4687505"/>
            <a:ext cx="125198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PMOS</a:t>
            </a:r>
          </a:p>
        </p:txBody>
      </p:sp>
    </p:spTree>
    <p:extLst>
      <p:ext uri="{BB962C8B-B14F-4D97-AF65-F5344CB8AC3E}">
        <p14:creationId xmlns:p14="http://schemas.microsoft.com/office/powerpoint/2010/main" val="39153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5088D-5AFC-4239-AC46-63BA5FD2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Caratteristica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GS</a:t>
            </a:r>
            <a:r>
              <a:rPr lang="it-IT" dirty="0"/>
              <a:t>) NMOS</a:t>
            </a:r>
            <a:endParaRPr lang="it-IT" baseline="-25000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D4F6708-09EE-418F-AA3C-29C7B9A96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3191184"/>
            <a:ext cx="9025033" cy="3358152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F45538-5202-44CC-9586-82C566A7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030" y="961473"/>
            <a:ext cx="3147636" cy="2134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C3680784-038D-45D1-AF99-98D725F142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1404504"/>
                <a:ext cx="8915400" cy="169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W = L = 1.4 µm</a:t>
                </a:r>
              </a:p>
              <a:p>
                <a:r>
                  <a:rPr lang="it-IT" dirty="0"/>
                  <a:t>Zona di funzionamento: inizio saturazione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𝑇𝐻𝑛</m:t>
                        </m:r>
                      </m:sub>
                    </m:sSub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𝑇𝐻𝑛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≃0.46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C3680784-038D-45D1-AF99-98D725F14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1404504"/>
                <a:ext cx="8915400" cy="1691887"/>
              </a:xfrm>
              <a:prstGeom prst="rect">
                <a:avLst/>
              </a:prstGeom>
              <a:blipFill>
                <a:blip r:embed="rId4"/>
                <a:stretch>
                  <a:fillRect l="-479" t="-179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02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5088D-5AFC-4239-AC46-63BA5FD2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Caratteristica i</a:t>
            </a:r>
            <a:r>
              <a:rPr lang="it-IT" baseline="-25000" dirty="0"/>
              <a:t>DS</a:t>
            </a:r>
            <a:r>
              <a:rPr lang="it-IT" dirty="0"/>
              <a:t> (v</a:t>
            </a:r>
            <a:r>
              <a:rPr lang="it-IT" baseline="-25000" dirty="0"/>
              <a:t>GS</a:t>
            </a:r>
            <a:r>
              <a:rPr lang="it-IT" dirty="0"/>
              <a:t>) PMOS</a:t>
            </a:r>
            <a:endParaRPr lang="it-IT" baseline="-25000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A3A6F77-5827-427A-BF69-9161F9968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3288253"/>
            <a:ext cx="8915400" cy="3355759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858AC61-A161-42A1-BEA1-BC4106A47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018" y="805023"/>
            <a:ext cx="2621162" cy="2316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9DD92727-0CCD-4891-B24A-6A8C3F1AA8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2" y="1430114"/>
                <a:ext cx="8915400" cy="1691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W = L = 1.4 µm</a:t>
                </a:r>
              </a:p>
              <a:p>
                <a:r>
                  <a:rPr lang="it-IT" dirty="0"/>
                  <a:t>Zona di funzionamento: inizio saturazione</a:t>
                </a:r>
                <a:endParaRPr lang="it-IT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𝐷𝑆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𝑇𝐻𝑝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𝑇𝐻𝑝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≃0.71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9DD92727-0CCD-4891-B24A-6A8C3F1A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1430114"/>
                <a:ext cx="8915400" cy="1691887"/>
              </a:xfrm>
              <a:prstGeom prst="rect">
                <a:avLst/>
              </a:prstGeom>
              <a:blipFill>
                <a:blip r:embed="rId4"/>
                <a:stretch>
                  <a:fillRect l="-479" t="-21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0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E2A7-2488-426B-B204-7B47FB71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Transconduttanza g</a:t>
            </a:r>
            <a:r>
              <a:rPr lang="it-IT" baseline="-25000" dirty="0"/>
              <a:t>m</a:t>
            </a:r>
            <a:r>
              <a:rPr lang="it-IT" dirty="0"/>
              <a:t> NMOS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2D2DB1B-0101-44C7-898D-03AC27681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642408"/>
            <a:ext cx="8745049" cy="3294368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CB5547-47C8-4F4B-A1C5-3EBD590BB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019" y="908334"/>
            <a:ext cx="2840397" cy="144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635B290-2BB4-4D89-8E1C-F0D2963590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𝐷𝑆</m:t>
                            </m:r>
                          </m:sub>
                        </m:sSub>
                      </m:num>
                      <m:den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2000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9635B290-2BB4-4D89-8E1C-F0D296359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3" y="1529349"/>
                <a:ext cx="2273732" cy="953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2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680</TotalTime>
  <Words>791</Words>
  <Application>Microsoft Office PowerPoint</Application>
  <PresentationFormat>Widescreen</PresentationFormat>
  <Paragraphs>133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Arial</vt:lpstr>
      <vt:lpstr>Cambria Math</vt:lpstr>
      <vt:lpstr>Century Gothic</vt:lpstr>
      <vt:lpstr>Wingdings 3</vt:lpstr>
      <vt:lpstr>Filo</vt:lpstr>
      <vt:lpstr>CMOS  folded-cascode OTA</vt:lpstr>
      <vt:lpstr>Sommario</vt:lpstr>
      <vt:lpstr>Caratteristiche iDS (vDS) NMOS</vt:lpstr>
      <vt:lpstr>Caratteristiche iDS (vDS) PMOS</vt:lpstr>
      <vt:lpstr>Resistenza di canale r0</vt:lpstr>
      <vt:lpstr>Resistenza di canale r0</vt:lpstr>
      <vt:lpstr>Caratteristica iDS (vGS) NMOS</vt:lpstr>
      <vt:lpstr>Caratteristica iDS (vGS) PMOS</vt:lpstr>
      <vt:lpstr>Transconduttanza gm NMOS</vt:lpstr>
      <vt:lpstr>Transconduttanza gm PMOS</vt:lpstr>
      <vt:lpstr>OTA folded-cascode: schema di principio</vt:lpstr>
      <vt:lpstr>Schema completo del circuito</vt:lpstr>
      <vt:lpstr>Grandezze caratteristiche</vt:lpstr>
      <vt:lpstr>Guadagno di modo differenziale in b.f.</vt:lpstr>
      <vt:lpstr>Risposta in frequenza</vt:lpstr>
      <vt:lpstr>Slew rate</vt:lpstr>
      <vt:lpstr>Dinamica di ingresso e di uscita </vt:lpstr>
      <vt:lpstr>Specifiche, vincoli e scelte progettuali</vt:lpstr>
      <vt:lpstr>Dimensionamento:  correnti di polarizzazione e VOV</vt:lpstr>
      <vt:lpstr>Misura delle correnti normalizzate</vt:lpstr>
      <vt:lpstr>Dimensionamento: rapporto d’aspetto</vt:lpstr>
      <vt:lpstr>Simulazioni con LTSpice</vt:lpstr>
      <vt:lpstr>Polarizzazione e consumo di potenza</vt:lpstr>
      <vt:lpstr>Analisi «transient»: v_ID (t) →┴ v_OUT (t)</vt:lpstr>
      <vt:lpstr>Risposta in frequenza:  amplificazione di modo differenziale</vt:lpstr>
      <vt:lpstr>Risposta in frequenza: amplificazione di modo comune</vt:lpstr>
      <vt:lpstr>Slew rate</vt:lpstr>
      <vt:lpstr>Ora non resta che realizzarlo…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Emanuele Anfuso</dc:creator>
  <cp:lastModifiedBy>Emanuele Anfuso</cp:lastModifiedBy>
  <cp:revision>68</cp:revision>
  <dcterms:created xsi:type="dcterms:W3CDTF">2017-07-06T08:03:41Z</dcterms:created>
  <dcterms:modified xsi:type="dcterms:W3CDTF">2017-07-11T11:30:42Z</dcterms:modified>
</cp:coreProperties>
</file>